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88DA"/>
    <a:srgbClr val="00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3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041AE6-CDE7-4E72-A6F2-0E71D47425CE}" type="datetimeFigureOut">
              <a:rPr lang="ru-RU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665956-CA32-4C75-A5C5-01B73BCFBC06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4F06-7A71-4B17-BC30-D542151FF80A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EF6B-89F4-41DD-99EA-EB6312597D3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5778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DC57-6CE9-483E-9381-8C7B6DC2FE3D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EDA3-E892-4595-AD54-53A51CB2BEED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5660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3EDE-A14F-4F91-A388-477392DE2A12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680A-1BB8-4779-A004-F3BE78BC71DF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068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9888-9418-4A6D-93EE-DE5105B910FE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E507-CDC3-4B94-911D-53738B4075B5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3693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B7CA-989B-4EFE-A340-FDCE367BFD63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42F6-FCDD-462F-8D0B-E9D93FBCA47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308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2232-1230-41D8-910D-A075F56C9E35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800A-6D4B-4421-9A56-CCD9F14B8B3F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5143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A6FA-5BB9-4FA7-9DF0-5F148DE685FB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58D7-CB48-4280-BA41-60FCCCE9F8AE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03559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B36B-A45B-4ECC-9A12-1CE4ACE1C578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B401-80E7-4939-8A53-74FDEBF12D5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6037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3432-7901-4CE6-8925-EAE3A20A09B9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CC63-67B4-48EC-AF43-D8B04DBEE0EB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8433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8AB1-11DC-423B-BD1A-C8237FCA909A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4E92-3968-40EC-8E2A-9135C69CFD11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557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060B-332C-4776-A5E6-7724E9255954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5495-6115-41E1-9575-01D666F9AF9B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4318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1D02C-CDE1-4D98-932F-9466CB51121F}" type="datetimeFigureOut">
              <a:rPr lang="uk-UA"/>
              <a:pPr>
                <a:defRPr/>
              </a:pPr>
              <a:t>12.07.2024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024DAA-3C44-40B6-90F9-365EE4256F2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2047875" cy="6858000"/>
          </a:xfrm>
          <a:prstGeom prst="rect">
            <a:avLst/>
          </a:prstGeom>
          <a:solidFill>
            <a:srgbClr val="2388DA"/>
          </a:solidFill>
          <a:ln>
            <a:solidFill>
              <a:srgbClr val="2388D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307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7963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6"/>
          <p:cNvSpPr txBox="1">
            <a:spLocks noChangeArrowheads="1"/>
          </p:cNvSpPr>
          <p:nvPr/>
        </p:nvSpPr>
        <p:spPr bwMode="auto">
          <a:xfrm>
            <a:off x="123825" y="5995988"/>
            <a:ext cx="1924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050" b="1" dirty="0">
                <a:solidFill>
                  <a:srgbClr val="FFFFFF"/>
                </a:solidFill>
                <a:latin typeface="Century Gothic" pitchFamily="34" charset="0"/>
              </a:rPr>
              <a:t>Місцезнаходження: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Запорізька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 обл.</a:t>
            </a:r>
          </a:p>
          <a:p>
            <a:pPr eaLnBrk="1" hangingPunct="1">
              <a:defRPr/>
            </a:pP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м.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Запоріжжя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вул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Патріотична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 74А</a:t>
            </a:r>
            <a:endParaRPr lang="uk-UA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0" y="2917825"/>
            <a:ext cx="1924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200">
                <a:solidFill>
                  <a:srgbClr val="FFFFFF"/>
                </a:solidFill>
                <a:latin typeface="Century Gothic" panose="020B0502020202020204" pitchFamily="34" charset="0"/>
              </a:rPr>
              <a:t>Ціна продажу: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263900"/>
            <a:ext cx="2152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rgbClr val="FFFFFF"/>
                </a:solidFill>
                <a:latin typeface="Century Gothic" panose="020B0502020202020204" pitchFamily="34" charset="0"/>
                <a:cs typeface="+mn-cs"/>
              </a:rPr>
              <a:t>₴ 1</a:t>
            </a:r>
            <a:r>
              <a:rPr lang="en-US" sz="3000" dirty="0">
                <a:solidFill>
                  <a:srgbClr val="FFFFFF"/>
                </a:solidFill>
                <a:latin typeface="Century Gothic" panose="020B0502020202020204" pitchFamily="34" charset="0"/>
                <a:cs typeface="+mn-cs"/>
              </a:rPr>
              <a:t>1</a:t>
            </a:r>
            <a:r>
              <a:rPr lang="uk-UA" sz="3000" dirty="0">
                <a:solidFill>
                  <a:srgbClr val="FFFFFF"/>
                </a:solidFill>
                <a:latin typeface="Century Gothic" panose="020B0502020202020204" pitchFamily="34" charset="0"/>
                <a:cs typeface="+mn-cs"/>
              </a:rPr>
              <a:t>,2млн</a:t>
            </a:r>
            <a:endParaRPr lang="uk-UA" sz="3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3288" y="207963"/>
            <a:ext cx="4625975" cy="3087687"/>
          </a:xfrm>
          <a:prstGeom prst="rect">
            <a:avLst/>
          </a:prstGeom>
          <a:noFill/>
          <a:ln w="38100">
            <a:solidFill>
              <a:srgbClr val="238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078038" y="3532188"/>
            <a:ext cx="9963150" cy="3325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Договір купівлі – продажу № 1275 від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11.01.2019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об’єкта малої приватизації –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єдиного майнового комплексу ДЕРЖАВНОГО ПІДПРИЄМСТВА «ДЕРЖАВНИЙ ІНСТИТУТ ПО ПРОЕКТУВАННЮ ПРОМИСЛОВИХ  ПІДПРИЄМСТВ»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, ідентифікаційний код 32343302.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Умовами договору купівлі-продажу передбачені зобов'язання покупця: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-  протягом 6 місяців від дати переходу до нього права власності на об'єкт приватизації не допускати звільнення працівників підприємства з ініціативи покупця;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- протягом 5 років зберігати основні види діяльності підприємства у сфері архітектури та у сфері інжинірингу, геології та геодезії, надання послуг технічного консультування в цих сферах;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- протягом 3 місяців від дати переходу права власності на Об’єкт приватизації забезпечити припинення юридичної особи - ДЕРЖАВНОГО ПІДПРИЄМСТВА «ДЕРЖАВНИЙ ІНСТИТУТ ПО ПРОЕКТУВАННЮ ПРОМИСЛОВИХ ПІДПРИЄМСТВ» (ДП «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ДІПРОПРОМ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»)</a:t>
            </a:r>
            <a:r>
              <a:rPr lang="uk-UA" sz="1600" dirty="0"/>
              <a:t>”). </a:t>
            </a:r>
            <a:endParaRPr lang="ru-RU" sz="1600" dirty="0"/>
          </a:p>
        </p:txBody>
      </p: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0" y="3860800"/>
            <a:ext cx="192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200">
                <a:solidFill>
                  <a:srgbClr val="FFFFFF"/>
                </a:solidFill>
                <a:latin typeface="Century Gothic" panose="020B0502020202020204" pitchFamily="34" charset="0"/>
              </a:rPr>
              <a:t>Інвестовано в об’єкт у 2021 році: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427538"/>
            <a:ext cx="19240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rgbClr val="FFFFFF"/>
                </a:solidFill>
                <a:latin typeface="Century Gothic" panose="020B0502020202020204" pitchFamily="34" charset="0"/>
                <a:cs typeface="+mn-cs"/>
              </a:rPr>
              <a:t>₴ 2,2млн</a:t>
            </a:r>
            <a:endParaRPr lang="uk-UA" sz="3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083" name="TextBox 25"/>
          <p:cNvSpPr txBox="1">
            <a:spLocks noChangeArrowheads="1"/>
          </p:cNvSpPr>
          <p:nvPr/>
        </p:nvSpPr>
        <p:spPr bwMode="auto">
          <a:xfrm>
            <a:off x="0" y="5176838"/>
            <a:ext cx="1924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200">
                <a:solidFill>
                  <a:srgbClr val="FFFFFF"/>
                </a:solidFill>
                <a:latin typeface="Century Gothic" panose="020B0502020202020204" pitchFamily="34" charset="0"/>
              </a:rPr>
              <a:t>Працює  96 фахівців</a:t>
            </a:r>
          </a:p>
        </p:txBody>
      </p:sp>
      <p:pic>
        <p:nvPicPr>
          <p:cNvPr id="3084" name="Picture 3" descr="K:\Prezentacii\2023\Успішні історії 2019-2021\image2.png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2251"/>
          <a:stretch>
            <a:fillRect/>
          </a:stretch>
        </p:blipFill>
        <p:spPr bwMode="auto">
          <a:xfrm>
            <a:off x="2214563" y="225425"/>
            <a:ext cx="45720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07963"/>
            <a:ext cx="145732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1052513"/>
            <a:ext cx="21526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ЄМК</a:t>
            </a:r>
            <a:r>
              <a:rPr lang="uk-UA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 ДП «ДЕРЖАВНИЙ ІНСТИТУТ ПО ПРОЕКТУВАННЮ ПРОМИСЛОВИХ ПІДПРИЄМСТВ»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2047875" cy="6858000"/>
          </a:xfrm>
          <a:prstGeom prst="rect">
            <a:avLst/>
          </a:prstGeom>
          <a:solidFill>
            <a:srgbClr val="2388DA"/>
          </a:solidFill>
          <a:ln>
            <a:solidFill>
              <a:srgbClr val="2388D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099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7963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6"/>
          <p:cNvSpPr txBox="1">
            <a:spLocks noChangeArrowheads="1"/>
          </p:cNvSpPr>
          <p:nvPr/>
        </p:nvSpPr>
        <p:spPr bwMode="auto">
          <a:xfrm>
            <a:off x="123825" y="5995988"/>
            <a:ext cx="1924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050" b="1" dirty="0">
                <a:solidFill>
                  <a:srgbClr val="FFFFFF"/>
                </a:solidFill>
                <a:latin typeface="Century Gothic" pitchFamily="34" charset="0"/>
              </a:rPr>
              <a:t>Місцезнаходження: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Запорізька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 обл.</a:t>
            </a:r>
          </a:p>
          <a:p>
            <a:pPr eaLnBrk="1" hangingPunct="1">
              <a:defRPr/>
            </a:pP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м.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Запоріжжя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вул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Патріотична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 74А</a:t>
            </a:r>
            <a:endParaRPr lang="uk-UA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3288" y="207963"/>
            <a:ext cx="4625975" cy="3087687"/>
          </a:xfrm>
          <a:prstGeom prst="rect">
            <a:avLst/>
          </a:prstGeom>
          <a:noFill/>
          <a:ln w="38100">
            <a:solidFill>
              <a:srgbClr val="238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6889750" y="3489325"/>
            <a:ext cx="5064125" cy="3143250"/>
          </a:xfrm>
          <a:prstGeom prst="rect">
            <a:avLst/>
          </a:prstGeom>
          <a:noFill/>
          <a:ln w="38100">
            <a:solidFill>
              <a:srgbClr val="238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335963" y="207963"/>
            <a:ext cx="3579812" cy="31003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ТОВАРИСТВО З ОБМЕЖЕНОЮ ВІДПОВІДАЛЬНІСТЮ «УКРАЇНСЬКА ПРОМИСЛОВА ГРУПА ЛТД» є власником об’єкта приватизації.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Основний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вид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компанії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оптова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торгівля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залізними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виробами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водопровідним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опалювальним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устаткуванням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приладдям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нього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За результатами продажу Об’єкта приватизації до Державного бюджету України надійшли кошти у сумі 13 440,00 тис.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грн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, в т.ч</a:t>
            </a:r>
            <a:r>
              <a:rPr lang="uk-UA" sz="1600" dirty="0"/>
              <a:t>.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ПДВ</a:t>
            </a:r>
            <a:r>
              <a:rPr lang="uk-UA" sz="1600" dirty="0"/>
              <a:t>. </a:t>
            </a:r>
            <a:endParaRPr 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73288" y="3503613"/>
            <a:ext cx="3003550" cy="31607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У 2019 ДП «</a:t>
            </a:r>
            <a:r>
              <a:rPr lang="uk-UA" sz="1400" dirty="0" err="1">
                <a:solidFill>
                  <a:schemeClr val="accent1">
                    <a:lumMod val="50000"/>
                  </a:schemeClr>
                </a:solidFill>
              </a:rPr>
              <a:t>ДІПРОПРОМ</a:t>
            </a: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» перетворено у ТОВ „ПРОВІДНИЙ ПРОЕКТНИЙ ІНСТИТУТ «</a:t>
            </a:r>
            <a:r>
              <a:rPr lang="uk-UA" sz="1400" dirty="0" err="1">
                <a:solidFill>
                  <a:schemeClr val="accent1">
                    <a:lumMod val="50000"/>
                  </a:schemeClr>
                </a:solidFill>
              </a:rPr>
              <a:t>ГІПРОПРОМ</a:t>
            </a: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В рамках виконання договірних зобов’язань підприємству вдалося зберегти основний потенціал та провідних проектувальників інституту, чий досвід і знання разом  з енергією молодих фахівців дозволяє виконувати проекти будь-якої складності – від вибору майданчика до виведення об’єкта на проектну потужність.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105" name="Picture 3" descr="K:\Prezentacii\2023\Успішні історії 2019-2021\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25425"/>
            <a:ext cx="4075112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K:\Prezentacii\2023\Успішні історії 2019-2021\image3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513138"/>
            <a:ext cx="4826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509963"/>
            <a:ext cx="145732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07963"/>
            <a:ext cx="145732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4200525"/>
            <a:ext cx="21526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ЄМК</a:t>
            </a:r>
            <a:r>
              <a:rPr lang="uk-UA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 ДП «ДЕРЖАВНИЙ ІНСТИТУТ ПО ПРОЕКТУВАННЮ ПРОМИСЛОВИХ ПІДПРИЄМСТВ»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2047875" cy="6858000"/>
          </a:xfrm>
          <a:prstGeom prst="rect">
            <a:avLst/>
          </a:prstGeom>
          <a:solidFill>
            <a:srgbClr val="2388DA"/>
          </a:solidFill>
          <a:ln>
            <a:solidFill>
              <a:srgbClr val="2388D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5123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7963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6"/>
          <p:cNvSpPr txBox="1">
            <a:spLocks noChangeArrowheads="1"/>
          </p:cNvSpPr>
          <p:nvPr/>
        </p:nvSpPr>
        <p:spPr bwMode="auto">
          <a:xfrm>
            <a:off x="123825" y="5995988"/>
            <a:ext cx="1924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050" b="1" dirty="0">
                <a:solidFill>
                  <a:srgbClr val="FFFFFF"/>
                </a:solidFill>
                <a:latin typeface="Century Gothic" pitchFamily="34" charset="0"/>
              </a:rPr>
              <a:t>Місцезнаходження :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Запорізька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 обл.</a:t>
            </a:r>
          </a:p>
          <a:p>
            <a:pPr eaLnBrk="1" hangingPunct="1">
              <a:defRPr/>
            </a:pP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м.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Запоріжжя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вул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Патріотична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 74А</a:t>
            </a:r>
            <a:endParaRPr lang="uk-UA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70713" y="658813"/>
            <a:ext cx="4975225" cy="3087687"/>
          </a:xfrm>
          <a:prstGeom prst="rect">
            <a:avLst/>
          </a:prstGeom>
          <a:noFill/>
          <a:ln w="38100">
            <a:solidFill>
              <a:srgbClr val="238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2173288" y="190500"/>
            <a:ext cx="3003550" cy="64738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Співпраця з багатьма зарубіжними фірмами-розробниками передових технологій  і устаткування дає можливість проектувати і будувати найсучасніші виробництва.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Інститут укомплектований сучасною комп’ютерною та розмножувальною технікою,  має ряд ліцензійних програм для проектування.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Високий професіоналізм проектувальників і сучасне обладнання дозволяють інституту розробляти проекти на високому технічному рівні і належної якості, задовольняти найвищим вимогам підприємств-замовників, мати високий рейтинг серед проектних інститутів і гідно конкурувати на ринку проектних робіт.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127" name="Picture 4" descr="K:\Prezentacii\2023\Успішні історії 2019-2021\image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698500"/>
            <a:ext cx="480695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60400"/>
            <a:ext cx="1457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4187825"/>
            <a:ext cx="21526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ЄМК</a:t>
            </a:r>
            <a:r>
              <a:rPr lang="uk-UA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 ДП «ДЕРЖАВНИЙ ІНСТИТУТ ПО ПРОЕКТУВАННЮ ПРОМИСЛОВИХ ПІДПРИЄМСТВ»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2047875" cy="6858000"/>
          </a:xfrm>
          <a:prstGeom prst="rect">
            <a:avLst/>
          </a:prstGeom>
          <a:solidFill>
            <a:srgbClr val="2388DA"/>
          </a:solidFill>
          <a:ln>
            <a:solidFill>
              <a:srgbClr val="2388D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614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7963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6"/>
          <p:cNvSpPr txBox="1">
            <a:spLocks noChangeArrowheads="1"/>
          </p:cNvSpPr>
          <p:nvPr/>
        </p:nvSpPr>
        <p:spPr bwMode="auto">
          <a:xfrm>
            <a:off x="123825" y="5995988"/>
            <a:ext cx="19240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050" b="1" dirty="0">
                <a:solidFill>
                  <a:srgbClr val="FFFFFF"/>
                </a:solidFill>
                <a:latin typeface="Century Gothic" pitchFamily="34" charset="0"/>
              </a:rPr>
              <a:t>Місцезнаходження :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Запорізька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 обл.</a:t>
            </a:r>
          </a:p>
          <a:p>
            <a:pPr eaLnBrk="1" hangingPunct="1">
              <a:defRPr/>
            </a:pP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м.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Запоріжжя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</a:t>
            </a:r>
          </a:p>
          <a:p>
            <a:pPr eaLnBrk="1" hangingPunct="1">
              <a:defRPr/>
            </a:pP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вул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. </a:t>
            </a:r>
            <a:r>
              <a:rPr lang="ru-RU" sz="1050" dirty="0" err="1">
                <a:solidFill>
                  <a:srgbClr val="FFFFFF"/>
                </a:solidFill>
                <a:latin typeface="Century Gothic" pitchFamily="34" charset="0"/>
              </a:rPr>
              <a:t>Патріотична</a:t>
            </a:r>
            <a:r>
              <a:rPr lang="ru-RU" sz="1050" dirty="0">
                <a:solidFill>
                  <a:srgbClr val="FFFFFF"/>
                </a:solidFill>
                <a:latin typeface="Century Gothic" pitchFamily="34" charset="0"/>
              </a:rPr>
              <a:t>, 74А</a:t>
            </a:r>
            <a:endParaRPr lang="uk-UA" sz="105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3288" y="207963"/>
            <a:ext cx="4625975" cy="3087687"/>
          </a:xfrm>
          <a:prstGeom prst="rect">
            <a:avLst/>
          </a:prstGeom>
          <a:noFill/>
          <a:ln w="38100">
            <a:solidFill>
              <a:srgbClr val="238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71700" y="3532188"/>
            <a:ext cx="9869488" cy="307816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У 2019 році підприємство отримало Генеральну державну ліцензію (безстрокова) Республіки Казахстан І категорії на здійснення проектної діяльності в сфері архітектури, містобудування та будівництва.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На підприємстві введена і використовується система менеджменту якості виробництва відповідно до вимог стандарту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ISO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 9001, що підтверджено міжнародним сертифікатом німецької компанії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DEKRA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uk-UA" sz="1600" dirty="0"/>
              <a:t>.</a:t>
            </a:r>
            <a:endParaRPr lang="ru-RU" sz="1600" dirty="0"/>
          </a:p>
        </p:txBody>
      </p:sp>
      <p:pic>
        <p:nvPicPr>
          <p:cNvPr id="6151" name="Picture 3" descr="K:\Prezentacii\2023\Успішні історії 2019-2021\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3018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07963"/>
            <a:ext cx="145732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341813"/>
            <a:ext cx="21526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ЄМК</a:t>
            </a:r>
            <a:r>
              <a:rPr lang="uk-UA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+mn-cs"/>
              </a:rPr>
              <a:t> ДП «ДЕРЖАВНИЙ ІНСТИТУТ ПО ПРОЕКТУВАННЮ ПРОМИСЛОВИХ ПІДПРИЄМСТВ»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470</Words>
  <Application>Microsoft Office PowerPoint</Application>
  <PresentationFormat>Широкоэкранный</PresentationFormat>
  <Paragraphs>42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ЗВАГОЛЬСЬКИЙ Сергій Григорович</dc:creator>
  <cp:lastModifiedBy>БІЛЕНКО Юлія Олександрівна</cp:lastModifiedBy>
  <cp:revision>62</cp:revision>
  <dcterms:created xsi:type="dcterms:W3CDTF">2023-11-07T06:50:25Z</dcterms:created>
  <dcterms:modified xsi:type="dcterms:W3CDTF">2024-07-12T08:30:32Z</dcterms:modified>
</cp:coreProperties>
</file>